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93" r:id="rId2"/>
    <p:sldId id="294" r:id="rId3"/>
    <p:sldId id="303" r:id="rId4"/>
    <p:sldId id="304" r:id="rId5"/>
    <p:sldId id="306" r:id="rId6"/>
    <p:sldId id="307" r:id="rId7"/>
    <p:sldId id="305" r:id="rId8"/>
    <p:sldId id="308" r:id="rId9"/>
    <p:sldId id="30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24DBF52-D089-45A4-80F2-D65B7B6B7C76}">
          <p14:sldIdLst>
            <p14:sldId id="293"/>
            <p14:sldId id="294"/>
            <p14:sldId id="303"/>
            <p14:sldId id="304"/>
            <p14:sldId id="306"/>
            <p14:sldId id="307"/>
            <p14:sldId id="305"/>
            <p14:sldId id="308"/>
            <p14:sldId id="30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94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Практический семинар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1296144"/>
          </a:xfrm>
        </p:spPr>
        <p:txBody>
          <a:bodyPr/>
          <a:lstStyle/>
          <a:p>
            <a:r>
              <a:rPr lang="ru-RU" sz="3200" b="1" dirty="0" smtClean="0"/>
              <a:t> </a:t>
            </a:r>
          </a:p>
          <a:p>
            <a:endParaRPr lang="ru-RU" sz="3200" b="1" dirty="0"/>
          </a:p>
          <a:p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2492896"/>
            <a:ext cx="8064896" cy="406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Тема: «Проектирование урока на основе детских дефицитов (несформированных читательских умений)».</a:t>
            </a:r>
            <a:endParaRPr lang="ru-RU" sz="2800" b="1" dirty="0" smtClean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lvl="0">
              <a:spcBef>
                <a:spcPct val="20000"/>
              </a:spcBef>
            </a:pPr>
            <a:endParaRPr lang="ru-RU" sz="3200" dirty="0">
              <a:solidFill>
                <a:prstClr val="black"/>
              </a:solidFill>
              <a:latin typeface="Calibri"/>
            </a:endParaRPr>
          </a:p>
          <a:p>
            <a:pPr lvl="0">
              <a:spcBef>
                <a:spcPct val="20000"/>
              </a:spcBef>
            </a:pPr>
            <a:endParaRPr lang="ru-RU" sz="3200" dirty="0">
              <a:solidFill>
                <a:prstClr val="black"/>
              </a:solidFill>
              <a:latin typeface="Calibri"/>
            </a:endParaRPr>
          </a:p>
          <a:p>
            <a:pPr lvl="0">
              <a:spcBef>
                <a:spcPct val="20000"/>
              </a:spcBef>
            </a:pPr>
            <a:endParaRPr lang="ru-RU" sz="3200" dirty="0">
              <a:solidFill>
                <a:prstClr val="black"/>
              </a:solidFill>
              <a:latin typeface="Calibri"/>
            </a:endParaRPr>
          </a:p>
          <a:p>
            <a:pPr lvl="0" algn="ctr">
              <a:spcBef>
                <a:spcPct val="20000"/>
              </a:spcBef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2022г.</a:t>
            </a:r>
          </a:p>
        </p:txBody>
      </p:sp>
    </p:spTree>
    <p:extLst>
      <p:ext uri="{BB962C8B-B14F-4D97-AF65-F5344CB8AC3E}">
        <p14:creationId xmlns:p14="http://schemas.microsoft.com/office/powerpoint/2010/main" val="93527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Что? </a:t>
            </a:r>
            <a:r>
              <a:rPr lang="ru-RU" dirty="0"/>
              <a:t>Зачем? </a:t>
            </a:r>
            <a:r>
              <a:rPr lang="ru-RU" dirty="0">
                <a:solidFill>
                  <a:srgbClr val="FF0000"/>
                </a:solidFill>
              </a:rPr>
              <a:t>Как?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2276872"/>
            <a:ext cx="8856984" cy="1296144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1. По результатам КДР выявляем</a:t>
            </a:r>
            <a:r>
              <a:rPr lang="ru-RU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дефициты </a:t>
            </a:r>
            <a:endParaRPr lang="ru-RU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обучающихся (западающие умения)</a:t>
            </a:r>
          </a:p>
          <a:p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93527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Что? </a:t>
            </a:r>
            <a:r>
              <a:rPr lang="ru-RU" dirty="0" smtClean="0"/>
              <a:t>Зачем? </a:t>
            </a:r>
            <a:r>
              <a:rPr lang="ru-RU" dirty="0" smtClean="0">
                <a:solidFill>
                  <a:srgbClr val="FF0000"/>
                </a:solidFill>
              </a:rPr>
              <a:t>Как?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2. Ранжируем </a:t>
            </a:r>
            <a:r>
              <a:rPr lang="ru-RU" sz="3200" b="1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западающие умения</a:t>
            </a:r>
            <a:endParaRPr lang="ru-RU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(от лучше сформированного к хуже сформированному умению)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Что? </a:t>
            </a:r>
            <a:r>
              <a:rPr lang="ru-RU" dirty="0" smtClean="0"/>
              <a:t>Зачем? </a:t>
            </a:r>
            <a:r>
              <a:rPr lang="ru-RU" dirty="0" smtClean="0">
                <a:solidFill>
                  <a:srgbClr val="FF0000"/>
                </a:solidFill>
              </a:rPr>
              <a:t>Как?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3. Соотносим умение КДР с читательскими умениями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Что? </a:t>
            </a:r>
            <a:r>
              <a:rPr lang="ru-RU" dirty="0" smtClean="0"/>
              <a:t>Зачем? </a:t>
            </a:r>
            <a:r>
              <a:rPr lang="ru-RU" dirty="0" smtClean="0">
                <a:solidFill>
                  <a:srgbClr val="FF0000"/>
                </a:solidFill>
              </a:rPr>
              <a:t>Как?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Получилось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умение КДР            умение ЧГ</a:t>
            </a:r>
          </a:p>
          <a:p>
            <a:endParaRPr lang="ru-RU" sz="3600" dirty="0" smtClean="0">
              <a:solidFill>
                <a:srgbClr val="C00000"/>
              </a:solidFill>
            </a:endParaRPr>
          </a:p>
          <a:p>
            <a:r>
              <a:rPr lang="ru-RU" sz="3600" dirty="0" smtClean="0">
                <a:solidFill>
                  <a:srgbClr val="C00000"/>
                </a:solidFill>
              </a:rPr>
              <a:t>            то, что надо формировать                                 (западает)</a:t>
            </a:r>
          </a:p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? КАК, через ЧТО ?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2214546" y="1785926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3643306" y="2500306"/>
            <a:ext cx="100013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643570" y="2928934"/>
            <a:ext cx="21431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Что? Зачем? Как?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000" b="1" dirty="0" smtClean="0"/>
              <a:t>ЦЕЛЬ </a:t>
            </a:r>
            <a:r>
              <a:rPr lang="ru-RU" sz="1600" b="1" dirty="0" smtClean="0"/>
              <a:t>                                        </a:t>
            </a:r>
            <a:r>
              <a:rPr lang="ru-RU" sz="1600" b="1" dirty="0" smtClean="0">
                <a:solidFill>
                  <a:srgbClr val="FF0000"/>
                </a:solidFill>
              </a:rPr>
              <a:t>РЕЗУЛЬТАТ     </a:t>
            </a:r>
            <a:r>
              <a:rPr lang="ru-RU" sz="1600" b="1" dirty="0" smtClean="0"/>
              <a:t>                              СОДЕРЖАНИЕ</a:t>
            </a:r>
            <a:endParaRPr lang="ru-RU" sz="1600" b="1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5500694" y="3500438"/>
            <a:ext cx="107157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2071670" y="3500438"/>
            <a:ext cx="107157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Что? </a:t>
            </a:r>
            <a:r>
              <a:rPr lang="ru-RU" dirty="0" smtClean="0"/>
              <a:t>Зачем? </a:t>
            </a:r>
            <a:r>
              <a:rPr lang="ru-RU" dirty="0" smtClean="0">
                <a:solidFill>
                  <a:srgbClr val="FF0000"/>
                </a:solidFill>
              </a:rPr>
              <a:t>Как?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4. </a:t>
            </a:r>
          </a:p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 западающее умение по КДР (группа умений) – 1 читательское умение (группа умений ЧГ) – 1 задание на формирование западающего читательского умения.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ДОМАШНЕЕ ЗАДАНИЕ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ru-RU" dirty="0"/>
              <a:t>Оформить по одному заданию</a:t>
            </a:r>
          </a:p>
          <a:p>
            <a:pPr marL="342900" indent="-342900">
              <a:buAutoNum type="arabicPeriod"/>
            </a:pPr>
            <a:r>
              <a:rPr lang="ru-RU" dirty="0"/>
              <a:t>Построить урок с этим задание </a:t>
            </a:r>
          </a:p>
          <a:p>
            <a:pPr marL="342900" indent="-342900">
              <a:buAutoNum type="arabicPeriod"/>
            </a:pPr>
            <a:r>
              <a:rPr lang="ru-RU" dirty="0"/>
              <a:t>Выполненное задание отправить на почту </a:t>
            </a:r>
          </a:p>
          <a:p>
            <a:pPr marL="342900" indent="-342900"/>
            <a:endParaRPr lang="ru-RU" dirty="0"/>
          </a:p>
          <a:p>
            <a:pPr marL="342900" indent="-342900"/>
            <a:r>
              <a:rPr lang="en-US" dirty="0"/>
              <a:t>t.ch-ermi@mail.ru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/>
              <a:t> </a:t>
            </a:r>
            <a:r>
              <a:rPr lang="ru-RU" dirty="0"/>
              <a:t>«В деле обучения и воспитания,</a:t>
            </a: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/>
              <a:t>во всем школьном деле ничего нельзя улучшить, минуя голову учителя. Учитель живет до тех пор, пока он учится. Как только он перестает учиться, в нем умирает учитель</a:t>
            </a:r>
            <a:r>
              <a:rPr lang="ru-RU" dirty="0"/>
              <a:t>».</a:t>
            </a:r>
            <a:r>
              <a:rPr lang="ru-RU" dirty="0"/>
              <a:t> </a:t>
            </a:r>
            <a:endParaRPr lang="ru-RU" dirty="0"/>
          </a:p>
          <a:p>
            <a:pPr marL="0" indent="0" algn="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err="1"/>
              <a:t>К.Д.Ушинский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4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200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Главная</vt:lpstr>
      <vt:lpstr>Практический семинар </vt:lpstr>
      <vt:lpstr>Что? Зачем? Как?</vt:lpstr>
      <vt:lpstr>Что? Зачем? Как?</vt:lpstr>
      <vt:lpstr>Что? Зачем? Как?</vt:lpstr>
      <vt:lpstr>Что? Зачем? Как?</vt:lpstr>
      <vt:lpstr>Что? Зачем? Как?</vt:lpstr>
      <vt:lpstr>Что? Зачем? Как?</vt:lpstr>
      <vt:lpstr>ДОМАШНЕЕ ЗАДАНИЕ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спроектировать урок, который формировал бы не только предметные,  но и метапредметные результаты  (в нашем контексте умения, связанные с читательской грамотностью)?</dc:title>
  <dc:creator>компьютер</dc:creator>
  <cp:lastModifiedBy>G4ik</cp:lastModifiedBy>
  <cp:revision>26</cp:revision>
  <dcterms:created xsi:type="dcterms:W3CDTF">2022-04-27T05:00:46Z</dcterms:created>
  <dcterms:modified xsi:type="dcterms:W3CDTF">2024-01-22T13:59:09Z</dcterms:modified>
</cp:coreProperties>
</file>